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5" r:id="rId5"/>
    <p:sldId id="259" r:id="rId6"/>
    <p:sldId id="260" r:id="rId7"/>
    <p:sldId id="261" r:id="rId8"/>
    <p:sldId id="262" r:id="rId9"/>
    <p:sldId id="263" r:id="rId10"/>
    <p:sldId id="267" r:id="rId11"/>
    <p:sldId id="266" r:id="rId12"/>
  </p:sldIdLst>
  <p:sldSz cx="9906000" cy="6858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6" autoAdjust="0"/>
    <p:restoredTop sz="94660"/>
  </p:normalViewPr>
  <p:slideViewPr>
    <p:cSldViewPr snapToGrid="0">
      <p:cViewPr>
        <p:scale>
          <a:sx n="46" d="100"/>
          <a:sy n="46" d="100"/>
        </p:scale>
        <p:origin x="28" y="4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3B9E1-1A31-4BB5-B240-A836DF6C3E61}" type="datetimeFigureOut">
              <a:rPr lang="de-DE" smtClean="0"/>
              <a:t>01.11.2024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A634D-2C48-49D3-9D77-FD7F9DB256A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55759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3B9E1-1A31-4BB5-B240-A836DF6C3E61}" type="datetimeFigureOut">
              <a:rPr lang="de-DE" smtClean="0"/>
              <a:t>01.11.2024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A634D-2C48-49D3-9D77-FD7F9DB256A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7262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3B9E1-1A31-4BB5-B240-A836DF6C3E61}" type="datetimeFigureOut">
              <a:rPr lang="de-DE" smtClean="0"/>
              <a:t>01.11.2024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A634D-2C48-49D3-9D77-FD7F9DB256A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6631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3B9E1-1A31-4BB5-B240-A836DF6C3E61}" type="datetimeFigureOut">
              <a:rPr lang="de-DE" smtClean="0"/>
              <a:t>01.11.2024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A634D-2C48-49D3-9D77-FD7F9DB256A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978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3B9E1-1A31-4BB5-B240-A836DF6C3E61}" type="datetimeFigureOut">
              <a:rPr lang="de-DE" smtClean="0"/>
              <a:t>01.11.2024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A634D-2C48-49D3-9D77-FD7F9DB256A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5598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3B9E1-1A31-4BB5-B240-A836DF6C3E61}" type="datetimeFigureOut">
              <a:rPr lang="de-DE" smtClean="0"/>
              <a:t>01.11.2024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A634D-2C48-49D3-9D77-FD7F9DB256A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3330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3B9E1-1A31-4BB5-B240-A836DF6C3E61}" type="datetimeFigureOut">
              <a:rPr lang="de-DE" smtClean="0"/>
              <a:t>01.11.2024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A634D-2C48-49D3-9D77-FD7F9DB256A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2272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3B9E1-1A31-4BB5-B240-A836DF6C3E61}" type="datetimeFigureOut">
              <a:rPr lang="de-DE" smtClean="0"/>
              <a:t>01.11.2024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A634D-2C48-49D3-9D77-FD7F9DB256A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0180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3B9E1-1A31-4BB5-B240-A836DF6C3E61}" type="datetimeFigureOut">
              <a:rPr lang="de-DE" smtClean="0"/>
              <a:t>01.11.2024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A634D-2C48-49D3-9D77-FD7F9DB256A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3636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3B9E1-1A31-4BB5-B240-A836DF6C3E61}" type="datetimeFigureOut">
              <a:rPr lang="de-DE" smtClean="0"/>
              <a:t>01.11.2024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A634D-2C48-49D3-9D77-FD7F9DB256A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4418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3B9E1-1A31-4BB5-B240-A836DF6C3E61}" type="datetimeFigureOut">
              <a:rPr lang="de-DE" smtClean="0"/>
              <a:t>01.11.2024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A634D-2C48-49D3-9D77-FD7F9DB256A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2047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33B9E1-1A31-4BB5-B240-A836DF6C3E61}" type="datetimeFigureOut">
              <a:rPr lang="de-DE" smtClean="0"/>
              <a:t>01.11.2024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CA634D-2C48-49D3-9D77-FD7F9DB256A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4757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000"/>
            <a:ext cx="9906000" cy="6604000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3030037" y="433754"/>
            <a:ext cx="38459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 smtClean="0">
                <a:latin typeface="Christmas Soul - Personal use" panose="02000500000000000000" pitchFamily="2" charset="0"/>
                <a:ea typeface="ChristmasEve" panose="02000603000000000000" pitchFamily="2" charset="0"/>
              </a:rPr>
              <a:t>Butterplätzchen</a:t>
            </a:r>
            <a:endParaRPr lang="de-DE" sz="3600" dirty="0">
              <a:latin typeface="Christmas Soul - Personal use" panose="02000500000000000000" pitchFamily="2" charset="0"/>
              <a:ea typeface="ChristmasEve" panose="02000603000000000000" pitchFamily="2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4388340" y="1845383"/>
            <a:ext cx="4462586" cy="92333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numCol="2" rtlCol="0">
            <a:spAutoFit/>
          </a:bodyPr>
          <a:lstStyle/>
          <a:p>
            <a:r>
              <a:rPr lang="de-DE" u="sng" dirty="0" smtClean="0">
                <a:latin typeface="Caviar Dreams" panose="020B0402020204020504" pitchFamily="34" charset="0"/>
              </a:rPr>
              <a:t>Zutaten: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>
                <a:latin typeface="Caviar Dreams" panose="020B0402020204020504" pitchFamily="34" charset="0"/>
              </a:rPr>
              <a:t>6 Eigelb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>
                <a:latin typeface="Caviar Dreams" panose="020B0402020204020504" pitchFamily="34" charset="0"/>
              </a:rPr>
              <a:t>500g Mehl</a:t>
            </a:r>
          </a:p>
        </p:txBody>
      </p:sp>
      <p:sp>
        <p:nvSpPr>
          <p:cNvPr id="8" name="Rechteck 7"/>
          <p:cNvSpPr/>
          <p:nvPr/>
        </p:nvSpPr>
        <p:spPr>
          <a:xfrm>
            <a:off x="6419363" y="2122382"/>
            <a:ext cx="19313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Caviar Dreams" panose="020B0402020204020504" pitchFamily="34" charset="0"/>
              </a:rPr>
              <a:t>250g Zucker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Caviar Dreams" panose="020B0402020204020504" pitchFamily="34" charset="0"/>
              </a:rPr>
              <a:t>250g Butter</a:t>
            </a:r>
          </a:p>
        </p:txBody>
      </p:sp>
      <p:sp>
        <p:nvSpPr>
          <p:cNvPr id="9" name="Rechteck 8"/>
          <p:cNvSpPr/>
          <p:nvPr/>
        </p:nvSpPr>
        <p:spPr>
          <a:xfrm>
            <a:off x="4388340" y="3045712"/>
            <a:ext cx="446258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 smtClean="0">
                <a:latin typeface="Caviar Dreams" panose="020B0402020204020504" pitchFamily="34" charset="0"/>
              </a:rPr>
              <a:t>Alle Zutaten verknete. Über Nacht in den Kühlschrank.</a:t>
            </a:r>
          </a:p>
          <a:p>
            <a:r>
              <a:rPr lang="de-DE" dirty="0" smtClean="0">
                <a:latin typeface="Caviar Dreams" panose="020B0402020204020504" pitchFamily="34" charset="0"/>
              </a:rPr>
              <a:t>Teig ausrollen und ausstechen.</a:t>
            </a:r>
          </a:p>
          <a:p>
            <a:r>
              <a:rPr lang="de-DE" dirty="0" smtClean="0">
                <a:latin typeface="Caviar Dreams" panose="020B0402020204020504" pitchFamily="34" charset="0"/>
              </a:rPr>
              <a:t>Für ca. 10 Minuten bei 180°C backen.</a:t>
            </a:r>
          </a:p>
          <a:p>
            <a:endParaRPr lang="de-DE" dirty="0">
              <a:latin typeface="Caviar Dreams" panose="020B0402020204020504" pitchFamily="34" charset="0"/>
            </a:endParaRPr>
          </a:p>
          <a:p>
            <a:r>
              <a:rPr lang="de-DE" dirty="0" smtClean="0">
                <a:latin typeface="Caviar Dreams" panose="020B0402020204020504" pitchFamily="34" charset="0"/>
              </a:rPr>
              <a:t>Variationen: Spitzbuben, Hausfreunde</a:t>
            </a:r>
            <a:endParaRPr lang="de-DE" dirty="0">
              <a:latin typeface="Caviar Dreams" panose="020B04020202040205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7616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31" b="25108"/>
          <a:stretch/>
        </p:blipFill>
        <p:spPr>
          <a:xfrm>
            <a:off x="583095" y="4491828"/>
            <a:ext cx="8978348" cy="2305682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2832816" y="93785"/>
            <a:ext cx="421301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5400" dirty="0" smtClean="0">
                <a:latin typeface="ChristmasEve" panose="02000603000000000000" pitchFamily="2" charset="0"/>
                <a:ea typeface="ChristmasEve" panose="02000603000000000000" pitchFamily="2" charset="0"/>
              </a:rPr>
              <a:t>Marzipankissen</a:t>
            </a:r>
            <a:endParaRPr lang="de-DE" sz="5400" dirty="0">
              <a:latin typeface="ChristmasEve" panose="02000603000000000000" pitchFamily="2" charset="0"/>
              <a:ea typeface="ChristmasEve" panose="02000603000000000000" pitchFamily="2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648677" y="1030367"/>
            <a:ext cx="2876402" cy="37659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Textfeld 6"/>
          <p:cNvSpPr txBox="1"/>
          <p:nvPr/>
        </p:nvSpPr>
        <p:spPr>
          <a:xfrm>
            <a:off x="648676" y="1041481"/>
            <a:ext cx="2955915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00" u="sng" dirty="0" smtClean="0">
                <a:latin typeface="Caviar Dreams" panose="020B0402020204020504" pitchFamily="34" charset="0"/>
              </a:rPr>
              <a:t>Teig: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700" dirty="0" smtClean="0">
                <a:latin typeface="Caviar Dreams" panose="020B0402020204020504" pitchFamily="34" charset="0"/>
              </a:rPr>
              <a:t>300g Mehl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700" dirty="0" smtClean="0">
                <a:latin typeface="Caviar Dreams" panose="020B0402020204020504" pitchFamily="34" charset="0"/>
              </a:rPr>
              <a:t>100g Puderzucker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700" dirty="0" smtClean="0">
                <a:latin typeface="Caviar Dreams" panose="020B0402020204020504" pitchFamily="34" charset="0"/>
              </a:rPr>
              <a:t>200g kalte Butter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700" dirty="0" smtClean="0">
                <a:latin typeface="Caviar Dreams" panose="020B0402020204020504" pitchFamily="34" charset="0"/>
              </a:rPr>
              <a:t>2 Eigelb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700" dirty="0" smtClean="0">
                <a:latin typeface="Caviar Dreams" panose="020B0402020204020504" pitchFamily="34" charset="0"/>
              </a:rPr>
              <a:t>1 Prise Salz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1700" dirty="0">
              <a:latin typeface="Caviar Dreams" panose="020B0402020204020504" pitchFamily="34" charset="0"/>
            </a:endParaRPr>
          </a:p>
          <a:p>
            <a:r>
              <a:rPr lang="de-DE" sz="1700" u="sng" dirty="0" smtClean="0">
                <a:latin typeface="Caviar Dreams" panose="020B0402020204020504" pitchFamily="34" charset="0"/>
              </a:rPr>
              <a:t>Füllung: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700" dirty="0" smtClean="0">
                <a:latin typeface="Caviar Dreams" panose="020B0402020204020504" pitchFamily="34" charset="0"/>
              </a:rPr>
              <a:t>300g Marzipan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700" dirty="0" smtClean="0">
                <a:latin typeface="Caviar Dreams" panose="020B0402020204020504" pitchFamily="34" charset="0"/>
              </a:rPr>
              <a:t>2 Eiweiß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700" dirty="0" smtClean="0">
                <a:latin typeface="Caviar Dreams" panose="020B0402020204020504" pitchFamily="34" charset="0"/>
              </a:rPr>
              <a:t>2EL Zitronensaft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700" dirty="0" smtClean="0">
                <a:latin typeface="Caviar Dreams" panose="020B0402020204020504" pitchFamily="34" charset="0"/>
              </a:rPr>
              <a:t>8 </a:t>
            </a:r>
            <a:r>
              <a:rPr lang="de-DE" sz="1700" dirty="0" err="1" smtClean="0">
                <a:latin typeface="Caviar Dreams" panose="020B0402020204020504" pitchFamily="34" charset="0"/>
              </a:rPr>
              <a:t>Tr</a:t>
            </a:r>
            <a:r>
              <a:rPr lang="de-DE" sz="1700" dirty="0" smtClean="0">
                <a:latin typeface="Caviar Dreams" panose="020B0402020204020504" pitchFamily="34" charset="0"/>
              </a:rPr>
              <a:t>. Bittermandelaroma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1700" dirty="0">
              <a:latin typeface="Caviar Dreams" panose="020B0402020204020504" pitchFamily="34" charset="0"/>
            </a:endParaRPr>
          </a:p>
          <a:p>
            <a:r>
              <a:rPr lang="de-DE" sz="1700" dirty="0" smtClean="0">
                <a:latin typeface="Caviar Dreams" panose="020B0402020204020504" pitchFamily="34" charset="0"/>
              </a:rPr>
              <a:t>Puderzucker zum Bestäuben</a:t>
            </a:r>
            <a:endParaRPr lang="de-DE" sz="1700" dirty="0">
              <a:latin typeface="Caviar Dreams" panose="020B0402020204020504" pitchFamily="34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3909714" y="1030367"/>
            <a:ext cx="5519207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700" u="sng" dirty="0" smtClean="0">
                <a:latin typeface="Caviar Dreams" panose="020B0402020204020504" pitchFamily="34" charset="0"/>
              </a:rPr>
              <a:t>Zubereitung:</a:t>
            </a:r>
            <a:endParaRPr lang="de-DE" sz="1700" dirty="0" smtClean="0">
              <a:latin typeface="Caviar Dreams" panose="020B04020202040205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de-DE" sz="1700" dirty="0" smtClean="0">
                <a:latin typeface="Caviar Dreams" panose="020B0402020204020504" pitchFamily="34" charset="0"/>
              </a:rPr>
              <a:t>Alle Zutaten des Teigs verkneten. Teig zu einem Rechteck (ca. 20x15cm) formen und ca. 2 Std. in den Kühlschrank (nicht zu lange!). Marzipan 2 Std. in den Kühlschrank oder 15 Min. in die Gefriere.</a:t>
            </a:r>
          </a:p>
          <a:p>
            <a:pPr marL="342900" indent="-342900">
              <a:buFont typeface="+mj-lt"/>
              <a:buAutoNum type="arabicPeriod"/>
            </a:pPr>
            <a:r>
              <a:rPr lang="de-DE" sz="1700" dirty="0" smtClean="0">
                <a:latin typeface="Caviar Dreams" panose="020B0402020204020504" pitchFamily="34" charset="0"/>
              </a:rPr>
              <a:t>Marzipan grob raspeln. Mit anderen Zutaten der Füllung gut quirlen.</a:t>
            </a:r>
          </a:p>
          <a:p>
            <a:pPr marL="342900" indent="-342900">
              <a:buFont typeface="+mj-lt"/>
              <a:buAutoNum type="arabicPeriod"/>
            </a:pPr>
            <a:r>
              <a:rPr lang="de-DE" sz="1700" dirty="0" smtClean="0">
                <a:latin typeface="Caviar Dreams" panose="020B0402020204020504" pitchFamily="34" charset="0"/>
              </a:rPr>
              <a:t>Teig viertel, 8 cm breit ausrollen. Teig mit der Füllung bestreichen, einrollen und dann Stücke abschneiden (wie Mini-Blätterteigschnecken).</a:t>
            </a:r>
          </a:p>
          <a:p>
            <a:pPr marL="342900" indent="-342900">
              <a:buFont typeface="+mj-lt"/>
              <a:buAutoNum type="arabicPeriod"/>
            </a:pPr>
            <a:r>
              <a:rPr lang="de-DE" sz="1700" dirty="0" smtClean="0">
                <a:latin typeface="Caviar Dreams" panose="020B0402020204020504" pitchFamily="34" charset="0"/>
              </a:rPr>
              <a:t>Bei 180°C 12-14 Min. backen.</a:t>
            </a:r>
          </a:p>
          <a:p>
            <a:pPr marL="342900" indent="-342900">
              <a:buFont typeface="+mj-lt"/>
              <a:buAutoNum type="arabicPeriod"/>
            </a:pPr>
            <a:r>
              <a:rPr lang="de-DE" sz="1700" dirty="0" smtClean="0">
                <a:latin typeface="Caviar Dreams" panose="020B0402020204020504" pitchFamily="34" charset="0"/>
              </a:rPr>
              <a:t>Noch warm mit Puderzucker bestäuben.</a:t>
            </a:r>
            <a:endParaRPr lang="de-DE" sz="1700" dirty="0"/>
          </a:p>
        </p:txBody>
      </p:sp>
    </p:spTree>
    <p:extLst>
      <p:ext uri="{BB962C8B-B14F-4D97-AF65-F5344CB8AC3E}">
        <p14:creationId xmlns:p14="http://schemas.microsoft.com/office/powerpoint/2010/main" val="1856540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79"/>
          <a:stretch/>
        </p:blipFill>
        <p:spPr>
          <a:xfrm>
            <a:off x="-377689" y="0"/>
            <a:ext cx="6447182" cy="2327206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66" t="32779"/>
          <a:stretch/>
        </p:blipFill>
        <p:spPr>
          <a:xfrm>
            <a:off x="5565909" y="0"/>
            <a:ext cx="4618383" cy="2327206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1364976" y="218661"/>
            <a:ext cx="737022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0" dirty="0">
                <a:latin typeface="Hi Christmas - Personal Use" pitchFamily="50" charset="0"/>
                <a:ea typeface="PWChristmasfont" panose="02000603000000000000" pitchFamily="2" charset="0"/>
              </a:rPr>
              <a:t>g</a:t>
            </a:r>
            <a:r>
              <a:rPr lang="de-DE" sz="6000" dirty="0" smtClean="0">
                <a:latin typeface="Hi Christmas - Personal Use" pitchFamily="50" charset="0"/>
                <a:ea typeface="PWChristmasfont" panose="02000603000000000000" pitchFamily="2" charset="0"/>
              </a:rPr>
              <a:t>efüllte Marzipan-Orangen-Plätzchen</a:t>
            </a:r>
            <a:endParaRPr lang="de-DE" sz="6000" dirty="0">
              <a:latin typeface="Hi Christmas - Personal Use" pitchFamily="50" charset="0"/>
              <a:ea typeface="PWChristmasfont" panose="02000603000000000000" pitchFamily="2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28" t="52492" r="50154" b="23392"/>
          <a:stretch/>
        </p:blipFill>
        <p:spPr>
          <a:xfrm>
            <a:off x="13252" y="5681665"/>
            <a:ext cx="1417986" cy="1030562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13" t="52492" r="50154" b="23392"/>
          <a:stretch/>
        </p:blipFill>
        <p:spPr>
          <a:xfrm>
            <a:off x="907780" y="5827438"/>
            <a:ext cx="1351719" cy="887066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13" t="52492" r="50154" b="23392"/>
          <a:stretch/>
        </p:blipFill>
        <p:spPr>
          <a:xfrm rot="516051">
            <a:off x="347875" y="4846186"/>
            <a:ext cx="1570380" cy="1030562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13" t="52492" r="50154" b="23392"/>
          <a:stretch/>
        </p:blipFill>
        <p:spPr>
          <a:xfrm rot="21281955">
            <a:off x="218665" y="4226253"/>
            <a:ext cx="1040294" cy="682693"/>
          </a:xfrm>
          <a:prstGeom prst="rect">
            <a:avLst/>
          </a:prstGeom>
        </p:spPr>
      </p:pic>
      <p:sp>
        <p:nvSpPr>
          <p:cNvPr id="11" name="Rechteck 10"/>
          <p:cNvSpPr/>
          <p:nvPr/>
        </p:nvSpPr>
        <p:spPr>
          <a:xfrm>
            <a:off x="6394174" y="1722784"/>
            <a:ext cx="3235715" cy="48502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Textfeld 11"/>
          <p:cNvSpPr txBox="1"/>
          <p:nvPr/>
        </p:nvSpPr>
        <p:spPr>
          <a:xfrm>
            <a:off x="6460432" y="1819444"/>
            <a:ext cx="3169457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700" u="sng" dirty="0" smtClean="0">
                <a:latin typeface="Caviar Dreams" panose="020B0402020204020504" pitchFamily="34" charset="0"/>
              </a:rPr>
              <a:t>Teig</a:t>
            </a:r>
            <a:r>
              <a:rPr lang="de-DE" sz="1700" dirty="0" smtClean="0">
                <a:latin typeface="Caviar Dreams" panose="020B0402020204020504" pitchFamily="34" charset="0"/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700" dirty="0" smtClean="0">
                <a:latin typeface="Caviar Dreams" panose="020B0402020204020504" pitchFamily="34" charset="0"/>
              </a:rPr>
              <a:t>150g Mehl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700" dirty="0" smtClean="0">
                <a:latin typeface="Caviar Dreams" panose="020B0402020204020504" pitchFamily="34" charset="0"/>
              </a:rPr>
              <a:t>50g Speisestärke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700" dirty="0" smtClean="0">
                <a:latin typeface="Caviar Dreams" panose="020B0402020204020504" pitchFamily="34" charset="0"/>
              </a:rPr>
              <a:t>125g Zucker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700" dirty="0" smtClean="0">
                <a:latin typeface="Caviar Dreams" panose="020B0402020204020504" pitchFamily="34" charset="0"/>
              </a:rPr>
              <a:t>1 </a:t>
            </a:r>
            <a:r>
              <a:rPr lang="de-DE" sz="1700" dirty="0" err="1" smtClean="0">
                <a:latin typeface="Caviar Dreams" panose="020B0402020204020504" pitchFamily="34" charset="0"/>
              </a:rPr>
              <a:t>Pck</a:t>
            </a:r>
            <a:r>
              <a:rPr lang="de-DE" sz="1700" dirty="0" smtClean="0">
                <a:latin typeface="Caviar Dreams" panose="020B0402020204020504" pitchFamily="34" charset="0"/>
              </a:rPr>
              <a:t>. Vanillezucker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700" dirty="0" smtClean="0">
                <a:latin typeface="Caviar Dreams" panose="020B0402020204020504" pitchFamily="34" charset="0"/>
              </a:rPr>
              <a:t>1 TL Orangenabrieb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700" dirty="0" smtClean="0">
                <a:latin typeface="Caviar Dreams" panose="020B0402020204020504" pitchFamily="34" charset="0"/>
              </a:rPr>
              <a:t>1 Prise Salz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700" dirty="0" smtClean="0">
                <a:latin typeface="Caviar Dreams" panose="020B0402020204020504" pitchFamily="34" charset="0"/>
              </a:rPr>
              <a:t>175g kalte Butter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700" dirty="0" smtClean="0">
                <a:latin typeface="Caviar Dreams" panose="020B0402020204020504" pitchFamily="34" charset="0"/>
              </a:rPr>
              <a:t>1 Ei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700" dirty="0" smtClean="0">
                <a:latin typeface="Caviar Dreams" panose="020B0402020204020504" pitchFamily="34" charset="0"/>
              </a:rPr>
              <a:t>100g Marzipan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700" dirty="0" smtClean="0">
                <a:latin typeface="Caviar Dreams" panose="020B0402020204020504" pitchFamily="34" charset="0"/>
              </a:rPr>
              <a:t>100g gemahlene Mandeln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1700" dirty="0">
              <a:latin typeface="Caviar Dreams" panose="020B0402020204020504" pitchFamily="34" charset="0"/>
            </a:endParaRPr>
          </a:p>
          <a:p>
            <a:r>
              <a:rPr lang="de-DE" sz="1700" u="sng" dirty="0" smtClean="0">
                <a:latin typeface="Caviar Dreams" panose="020B0402020204020504" pitchFamily="34" charset="0"/>
              </a:rPr>
              <a:t>Füllung</a:t>
            </a:r>
            <a:r>
              <a:rPr lang="de-DE" sz="1700" dirty="0" smtClean="0">
                <a:latin typeface="Caviar Dreams" panose="020B0402020204020504" pitchFamily="34" charset="0"/>
              </a:rPr>
              <a:t>: Orangenmarmelade</a:t>
            </a:r>
          </a:p>
          <a:p>
            <a:endParaRPr lang="de-DE" sz="1700" dirty="0">
              <a:latin typeface="Caviar Dreams" panose="020B0402020204020504" pitchFamily="34" charset="0"/>
            </a:endParaRPr>
          </a:p>
          <a:p>
            <a:r>
              <a:rPr lang="de-DE" sz="1700" u="sng" dirty="0" smtClean="0">
                <a:latin typeface="Caviar Dreams" panose="020B0402020204020504" pitchFamily="34" charset="0"/>
              </a:rPr>
              <a:t>Glasur</a:t>
            </a:r>
            <a:r>
              <a:rPr lang="de-DE" sz="1700" dirty="0" smtClean="0">
                <a:latin typeface="Caviar Dreams" panose="020B0402020204020504" pitchFamily="34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700" dirty="0" smtClean="0">
                <a:latin typeface="Caviar Dreams" panose="020B0402020204020504" pitchFamily="34" charset="0"/>
              </a:rPr>
              <a:t>2-3 EL Orangensaft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700" dirty="0" smtClean="0">
                <a:latin typeface="Caviar Dreams" panose="020B0402020204020504" pitchFamily="34" charset="0"/>
              </a:rPr>
              <a:t>1 TL Orangenabrieb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700" dirty="0" smtClean="0">
                <a:latin typeface="Caviar Dreams" panose="020B0402020204020504" pitchFamily="34" charset="0"/>
              </a:rPr>
              <a:t>150g Puderzucker</a:t>
            </a:r>
            <a:endParaRPr lang="de-DE" sz="1700" dirty="0">
              <a:latin typeface="Caviar Dreams" panose="020B0402020204020504" pitchFamily="34" charset="0"/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1315278" y="2418261"/>
            <a:ext cx="4872141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700" u="sng" dirty="0" smtClean="0">
                <a:latin typeface="Caviar Dreams" panose="020B0402020204020504" pitchFamily="34" charset="0"/>
              </a:rPr>
              <a:t>Zubereitung:</a:t>
            </a:r>
            <a:endParaRPr lang="de-DE" sz="1700" dirty="0" smtClean="0">
              <a:latin typeface="Caviar Dreams" panose="020B04020202040205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de-DE" sz="1700" dirty="0" smtClean="0">
                <a:latin typeface="Caviar Dreams" panose="020B0402020204020504" pitchFamily="34" charset="0"/>
              </a:rPr>
              <a:t>Alle Zutaten des Teigs verkneten. Für 30 Min. in den Kühlschrank.</a:t>
            </a:r>
          </a:p>
          <a:p>
            <a:pPr marL="342900" indent="-342900">
              <a:buFont typeface="+mj-lt"/>
              <a:buAutoNum type="arabicPeriod"/>
            </a:pPr>
            <a:r>
              <a:rPr lang="de-DE" sz="1700" dirty="0" smtClean="0">
                <a:latin typeface="Caviar Dreams" panose="020B0402020204020504" pitchFamily="34" charset="0"/>
              </a:rPr>
              <a:t>Teig ausrollen, Kreise ausstechen.</a:t>
            </a:r>
          </a:p>
          <a:p>
            <a:pPr marL="342900" indent="-342900">
              <a:buFont typeface="+mj-lt"/>
              <a:buAutoNum type="arabicPeriod"/>
            </a:pPr>
            <a:r>
              <a:rPr lang="de-DE" sz="1700" dirty="0" smtClean="0">
                <a:latin typeface="Caviar Dreams" panose="020B0402020204020504" pitchFamily="34" charset="0"/>
                <a:sym typeface="Wingdings" panose="05000000000000000000" pitchFamily="2" charset="2"/>
              </a:rPr>
              <a:t>Bei 175°C ca. 12 Min. backen.</a:t>
            </a:r>
          </a:p>
          <a:p>
            <a:pPr marL="342900" indent="-342900">
              <a:buFont typeface="+mj-lt"/>
              <a:buAutoNum type="arabicPeriod"/>
            </a:pPr>
            <a:r>
              <a:rPr lang="de-DE" sz="1700" dirty="0" smtClean="0">
                <a:latin typeface="Caviar Dreams" panose="020B0402020204020504" pitchFamily="34" charset="0"/>
                <a:sym typeface="Wingdings" panose="05000000000000000000" pitchFamily="2" charset="2"/>
              </a:rPr>
              <a:t>Auskühlen lassen, dann mit Marmelade bestreichen und zusammensetzen.</a:t>
            </a:r>
            <a:endParaRPr lang="de-DE" sz="1700" dirty="0" smtClean="0">
              <a:sym typeface="Wingdings" panose="05000000000000000000" pitchFamily="2" charset="2"/>
            </a:endParaRPr>
          </a:p>
          <a:p>
            <a:pPr marL="342900" indent="-342900">
              <a:buFont typeface="+mj-lt"/>
              <a:buAutoNum type="arabicPeriod"/>
            </a:pPr>
            <a:r>
              <a:rPr lang="de-DE" sz="1700" dirty="0" smtClean="0">
                <a:latin typeface="Caviar Dreams" panose="020B0402020204020504" pitchFamily="34" charset="0"/>
                <a:sym typeface="Wingdings" panose="05000000000000000000" pitchFamily="2" charset="2"/>
              </a:rPr>
              <a:t>Glasur anrühren und Plätzchen bestreichen.</a:t>
            </a:r>
          </a:p>
        </p:txBody>
      </p:sp>
    </p:spTree>
    <p:extLst>
      <p:ext uri="{BB962C8B-B14F-4D97-AF65-F5344CB8AC3E}">
        <p14:creationId xmlns:p14="http://schemas.microsoft.com/office/powerpoint/2010/main" val="249763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79"/>
          <a:stretch/>
        </p:blipFill>
        <p:spPr>
          <a:xfrm>
            <a:off x="-377689" y="0"/>
            <a:ext cx="6447182" cy="2327206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66" t="32779"/>
          <a:stretch/>
        </p:blipFill>
        <p:spPr>
          <a:xfrm>
            <a:off x="5565909" y="0"/>
            <a:ext cx="4618383" cy="2327206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2721238" y="295917"/>
            <a:ext cx="451540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7200" dirty="0" smtClean="0">
                <a:latin typeface="Hi Christmas - Personal Use" pitchFamily="50" charset="0"/>
                <a:ea typeface="PWChristmasfont" panose="02000603000000000000" pitchFamily="2" charset="0"/>
              </a:rPr>
              <a:t>Lebkuchenplätzchen</a:t>
            </a:r>
            <a:endParaRPr lang="de-DE" sz="7200" dirty="0">
              <a:latin typeface="Hi Christmas - Personal Use" pitchFamily="50" charset="0"/>
              <a:ea typeface="PWChristmasfont" panose="02000603000000000000" pitchFamily="2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28" t="52492" r="50154" b="23392"/>
          <a:stretch/>
        </p:blipFill>
        <p:spPr>
          <a:xfrm>
            <a:off x="13252" y="5681665"/>
            <a:ext cx="1417986" cy="1030562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13" t="52492" r="50154" b="23392"/>
          <a:stretch/>
        </p:blipFill>
        <p:spPr>
          <a:xfrm>
            <a:off x="907780" y="5827438"/>
            <a:ext cx="1351719" cy="887066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13" t="52492" r="50154" b="23392"/>
          <a:stretch/>
        </p:blipFill>
        <p:spPr>
          <a:xfrm rot="516051">
            <a:off x="347875" y="4846186"/>
            <a:ext cx="1570380" cy="1030562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13" t="52492" r="50154" b="23392"/>
          <a:stretch/>
        </p:blipFill>
        <p:spPr>
          <a:xfrm rot="21281955">
            <a:off x="218665" y="4226253"/>
            <a:ext cx="1040294" cy="682693"/>
          </a:xfrm>
          <a:prstGeom prst="rect">
            <a:avLst/>
          </a:prstGeom>
        </p:spPr>
      </p:pic>
      <p:sp>
        <p:nvSpPr>
          <p:cNvPr id="11" name="Rechteck 10"/>
          <p:cNvSpPr/>
          <p:nvPr/>
        </p:nvSpPr>
        <p:spPr>
          <a:xfrm>
            <a:off x="6448386" y="1722784"/>
            <a:ext cx="3017877" cy="46363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Textfeld 11"/>
          <p:cNvSpPr txBox="1"/>
          <p:nvPr/>
        </p:nvSpPr>
        <p:spPr>
          <a:xfrm>
            <a:off x="6566312" y="1819444"/>
            <a:ext cx="2919202" cy="453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00" u="sng" dirty="0" smtClean="0">
                <a:latin typeface="Caviar Dreams" panose="020B0402020204020504" pitchFamily="34" charset="0"/>
              </a:rPr>
              <a:t>Teig</a:t>
            </a:r>
            <a:r>
              <a:rPr lang="de-DE" sz="1700" dirty="0" smtClean="0">
                <a:latin typeface="Caviar Dreams" panose="020B0402020204020504" pitchFamily="34" charset="0"/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700" dirty="0" smtClean="0">
                <a:latin typeface="Caviar Dreams" panose="020B0402020204020504" pitchFamily="34" charset="0"/>
              </a:rPr>
              <a:t>250g Honig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700" dirty="0" smtClean="0">
                <a:latin typeface="Caviar Dreams" panose="020B0402020204020504" pitchFamily="34" charset="0"/>
              </a:rPr>
              <a:t>125g Butter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700" dirty="0" smtClean="0">
                <a:latin typeface="Caviar Dreams" panose="020B0402020204020504" pitchFamily="34" charset="0"/>
              </a:rPr>
              <a:t>125g Zucker</a:t>
            </a:r>
            <a:br>
              <a:rPr lang="de-DE" sz="1700" dirty="0" smtClean="0">
                <a:latin typeface="Caviar Dreams" panose="020B0402020204020504" pitchFamily="34" charset="0"/>
              </a:rPr>
            </a:br>
            <a:endParaRPr lang="de-DE" sz="1700" dirty="0" smtClean="0">
              <a:latin typeface="Caviar Dreams" panose="020B04020202040205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700" dirty="0" smtClean="0">
                <a:latin typeface="Caviar Dreams" panose="020B0402020204020504" pitchFamily="34" charset="0"/>
              </a:rPr>
              <a:t>1 Ei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700" dirty="0" smtClean="0">
                <a:latin typeface="Caviar Dreams" panose="020B0402020204020504" pitchFamily="34" charset="0"/>
              </a:rPr>
              <a:t>500g Mehl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700" dirty="0" smtClean="0">
                <a:latin typeface="Caviar Dreams" panose="020B0402020204020504" pitchFamily="34" charset="0"/>
              </a:rPr>
              <a:t>1 </a:t>
            </a:r>
            <a:r>
              <a:rPr lang="de-DE" sz="1700" dirty="0" err="1" smtClean="0">
                <a:latin typeface="Caviar Dreams" panose="020B0402020204020504" pitchFamily="34" charset="0"/>
              </a:rPr>
              <a:t>Pck</a:t>
            </a:r>
            <a:r>
              <a:rPr lang="de-DE" sz="1700" dirty="0" smtClean="0">
                <a:latin typeface="Caviar Dreams" panose="020B0402020204020504" pitchFamily="34" charset="0"/>
              </a:rPr>
              <a:t>. Backpulver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700" dirty="0" smtClean="0">
                <a:latin typeface="Caviar Dreams" panose="020B0402020204020504" pitchFamily="34" charset="0"/>
              </a:rPr>
              <a:t>2EL Kakao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700" dirty="0" smtClean="0">
                <a:latin typeface="Caviar Dreams" panose="020B0402020204020504" pitchFamily="34" charset="0"/>
              </a:rPr>
              <a:t>1 </a:t>
            </a:r>
            <a:r>
              <a:rPr lang="de-DE" sz="1700" dirty="0" err="1" smtClean="0">
                <a:latin typeface="Caviar Dreams" panose="020B0402020204020504" pitchFamily="34" charset="0"/>
              </a:rPr>
              <a:t>Pck</a:t>
            </a:r>
            <a:r>
              <a:rPr lang="de-DE" sz="1700" dirty="0" smtClean="0">
                <a:latin typeface="Caviar Dreams" panose="020B0402020204020504" pitchFamily="34" charset="0"/>
              </a:rPr>
              <a:t>. Lebkuchengewürz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700" dirty="0" smtClean="0">
                <a:latin typeface="Caviar Dreams" panose="020B0402020204020504" pitchFamily="34" charset="0"/>
              </a:rPr>
              <a:t>Prise Salz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700" dirty="0" smtClean="0">
                <a:latin typeface="Caviar Dreams" panose="020B0402020204020504" pitchFamily="34" charset="0"/>
              </a:rPr>
              <a:t>Zitronenabrieb</a:t>
            </a:r>
          </a:p>
          <a:p>
            <a:endParaRPr lang="de-DE" sz="1700" dirty="0">
              <a:latin typeface="Caviar Dreams" panose="020B0402020204020504" pitchFamily="34" charset="0"/>
            </a:endParaRPr>
          </a:p>
          <a:p>
            <a:r>
              <a:rPr lang="de-DE" sz="1700" u="sng" dirty="0" smtClean="0">
                <a:latin typeface="Caviar Dreams" panose="020B0402020204020504" pitchFamily="34" charset="0"/>
              </a:rPr>
              <a:t>Deko: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700" dirty="0" smtClean="0">
                <a:latin typeface="Caviar Dreams" panose="020B0402020204020504" pitchFamily="34" charset="0"/>
              </a:rPr>
              <a:t>Schokoglasuren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700" dirty="0" smtClean="0">
                <a:latin typeface="Caviar Dreams" panose="020B0402020204020504" pitchFamily="34" charset="0"/>
              </a:rPr>
              <a:t>Puderzucker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700" dirty="0" smtClean="0">
                <a:latin typeface="Caviar Dreams" panose="020B0402020204020504" pitchFamily="34" charset="0"/>
              </a:rPr>
              <a:t>Streusel</a:t>
            </a:r>
            <a:endParaRPr lang="de-DE" sz="1700" dirty="0">
              <a:latin typeface="Caviar Dreams" panose="020B0402020204020504" pitchFamily="34" charset="0"/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1078029" y="1722784"/>
            <a:ext cx="5342022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700" u="sng" dirty="0" smtClean="0">
                <a:latin typeface="Caviar Dreams" panose="020B0402020204020504" pitchFamily="34" charset="0"/>
              </a:rPr>
              <a:t>Zubereitung:</a:t>
            </a:r>
            <a:endParaRPr lang="de-DE" sz="1700" dirty="0" smtClean="0">
              <a:latin typeface="Caviar Dreams" panose="020B04020202040205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de-DE" sz="1700" dirty="0" smtClean="0">
                <a:latin typeface="Caviar Dreams" panose="020B0402020204020504" pitchFamily="34" charset="0"/>
                <a:sym typeface="Wingdings" panose="05000000000000000000" pitchFamily="2" charset="2"/>
              </a:rPr>
              <a:t>Honig, Butter und Zucker in einem Top unter Rühren erhitzen, bis sich alles gut verbunden hat. Abkühlen lassen.</a:t>
            </a:r>
          </a:p>
          <a:p>
            <a:pPr marL="342900" indent="-342900">
              <a:buFont typeface="+mj-lt"/>
              <a:buAutoNum type="arabicPeriod"/>
            </a:pPr>
            <a:r>
              <a:rPr lang="de-DE" sz="1700" dirty="0" smtClean="0">
                <a:latin typeface="Caviar Dreams" panose="020B0402020204020504" pitchFamily="34" charset="0"/>
                <a:sym typeface="Wingdings" panose="05000000000000000000" pitchFamily="2" charset="2"/>
              </a:rPr>
              <a:t>Ei unterrühren. Mehl mit Backpulver und Kakao vermischen und untersieben. Gewürze hinzufügen und alles zu einem Teig verkneten.</a:t>
            </a:r>
          </a:p>
          <a:p>
            <a:pPr marL="342900" indent="-342900">
              <a:buFont typeface="+mj-lt"/>
              <a:buAutoNum type="arabicPeriod"/>
            </a:pPr>
            <a:r>
              <a:rPr lang="de-DE" sz="1700" dirty="0" smtClean="0">
                <a:latin typeface="Caviar Dreams" panose="020B0402020204020504" pitchFamily="34" charset="0"/>
                <a:sym typeface="Wingdings" panose="05000000000000000000" pitchFamily="2" charset="2"/>
              </a:rPr>
              <a:t>1 Std. kalt stellen.</a:t>
            </a:r>
          </a:p>
          <a:p>
            <a:pPr marL="342900" indent="-342900">
              <a:buFont typeface="+mj-lt"/>
              <a:buAutoNum type="arabicPeriod"/>
            </a:pPr>
            <a:r>
              <a:rPr lang="de-DE" sz="1700" dirty="0" smtClean="0">
                <a:latin typeface="Caviar Dreams" panose="020B0402020204020504" pitchFamily="34" charset="0"/>
                <a:sym typeface="Wingdings" panose="05000000000000000000" pitchFamily="2" charset="2"/>
              </a:rPr>
              <a:t>Teig ca. ½ cm dick ausrollen und ausstechen.</a:t>
            </a:r>
          </a:p>
          <a:p>
            <a:pPr marL="342900" indent="-342900">
              <a:buFont typeface="+mj-lt"/>
              <a:buAutoNum type="arabicPeriod"/>
            </a:pPr>
            <a:r>
              <a:rPr lang="de-DE" sz="1700" dirty="0" smtClean="0">
                <a:latin typeface="Caviar Dreams" panose="020B0402020204020504" pitchFamily="34" charset="0"/>
                <a:sym typeface="Wingdings" panose="05000000000000000000" pitchFamily="2" charset="2"/>
              </a:rPr>
              <a:t>Bei 180°C 15-20 Minuten backen.</a:t>
            </a:r>
          </a:p>
          <a:p>
            <a:pPr marL="342900" indent="-342900">
              <a:buFont typeface="+mj-lt"/>
              <a:buAutoNum type="arabicPeriod"/>
            </a:pPr>
            <a:r>
              <a:rPr lang="de-DE" sz="1700" dirty="0" smtClean="0">
                <a:latin typeface="Caviar Dreams" panose="020B0402020204020504" pitchFamily="34" charset="0"/>
                <a:sym typeface="Wingdings" panose="05000000000000000000" pitchFamily="2" charset="2"/>
              </a:rPr>
              <a:t>Mit Schokoguss, Zuckerguss und Streuseln verzieren.</a:t>
            </a:r>
          </a:p>
        </p:txBody>
      </p:sp>
    </p:spTree>
    <p:extLst>
      <p:ext uri="{BB962C8B-B14F-4D97-AF65-F5344CB8AC3E}">
        <p14:creationId xmlns:p14="http://schemas.microsoft.com/office/powerpoint/2010/main" val="921770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28" r="311" b="6578"/>
          <a:stretch/>
        </p:blipFill>
        <p:spPr>
          <a:xfrm>
            <a:off x="0" y="0"/>
            <a:ext cx="9866243" cy="6858000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516833" y="5526157"/>
            <a:ext cx="427552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600" dirty="0" smtClean="0">
                <a:latin typeface="Maria" panose="02000503000000000000" pitchFamily="2" charset="0"/>
              </a:rPr>
              <a:t>Zimt-Orangen-Plätzchen</a:t>
            </a:r>
            <a:endParaRPr lang="de-DE" sz="6600" dirty="0">
              <a:latin typeface="Maria" panose="02000503000000000000" pitchFamily="2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4719476" y="1299579"/>
            <a:ext cx="389443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u="sng" dirty="0" smtClean="0">
                <a:latin typeface="Caviar Dreams" panose="020B0402020204020504" pitchFamily="34" charset="0"/>
              </a:rPr>
              <a:t>Zubereitung:</a:t>
            </a:r>
            <a:endParaRPr lang="de-DE" dirty="0" smtClean="0"/>
          </a:p>
          <a:p>
            <a:pPr marL="342900" indent="-342900">
              <a:buFont typeface="+mj-lt"/>
              <a:buAutoNum type="arabicPeriod"/>
            </a:pPr>
            <a:r>
              <a:rPr lang="de-DE" dirty="0" smtClean="0">
                <a:latin typeface="Caviar Dreams" panose="020B0402020204020504" pitchFamily="34" charset="0"/>
              </a:rPr>
              <a:t>Butter und Zucker schaumig schlage. Orangenabrieb und Zimt untermischen. Mehl unterrühren.</a:t>
            </a:r>
          </a:p>
          <a:p>
            <a:pPr marL="342900" indent="-342900">
              <a:buFont typeface="+mj-lt"/>
              <a:buAutoNum type="arabicPeriod"/>
            </a:pPr>
            <a:r>
              <a:rPr lang="de-DE" dirty="0" smtClean="0">
                <a:latin typeface="Caviar Dreams" panose="020B0402020204020504" pitchFamily="34" charset="0"/>
              </a:rPr>
              <a:t>Teig sofort zwischen Backpapier. ausrollen und ausstechen.</a:t>
            </a:r>
          </a:p>
          <a:p>
            <a:pPr marL="342900" indent="-342900">
              <a:buFont typeface="+mj-lt"/>
              <a:buAutoNum type="arabicPeriod"/>
            </a:pPr>
            <a:r>
              <a:rPr lang="de-DE" dirty="0" smtClean="0">
                <a:latin typeface="Caviar Dreams" panose="020B0402020204020504" pitchFamily="34" charset="0"/>
              </a:rPr>
              <a:t>Bei 175°C ca. 10 Min backen.</a:t>
            </a:r>
          </a:p>
          <a:p>
            <a:pPr marL="342900" indent="-342900">
              <a:buFont typeface="+mj-lt"/>
              <a:buAutoNum type="arabicPeriod"/>
            </a:pPr>
            <a:r>
              <a:rPr lang="de-DE" dirty="0" smtClean="0">
                <a:latin typeface="Caviar Dreams" panose="020B0402020204020504" pitchFamily="34" charset="0"/>
              </a:rPr>
              <a:t>Abkühlen lassen, dann zur Hälfte in Schokoladenguss tunken.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1583635" y="2427238"/>
            <a:ext cx="2980303" cy="181588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de-DE" sz="1600" u="sng" dirty="0" smtClean="0">
                <a:latin typeface="Caviar Dreams" panose="020B0402020204020504" pitchFamily="34" charset="0"/>
              </a:rPr>
              <a:t>Zutaten: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 smtClean="0">
                <a:latin typeface="Caviar Dreams" panose="020B0402020204020504" pitchFamily="34" charset="0"/>
              </a:rPr>
              <a:t>200g weiche Butter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 smtClean="0">
                <a:latin typeface="Caviar Dreams" panose="020B0402020204020504" pitchFamily="34" charset="0"/>
              </a:rPr>
              <a:t>100g Puderzucker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 smtClean="0">
                <a:latin typeface="Caviar Dreams" panose="020B0402020204020504" pitchFamily="34" charset="0"/>
              </a:rPr>
              <a:t>300g Mehl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 smtClean="0">
                <a:latin typeface="Caviar Dreams" panose="020B0402020204020504" pitchFamily="34" charset="0"/>
              </a:rPr>
              <a:t>Abrieb von 2 Bio Orangen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 smtClean="0">
                <a:latin typeface="Caviar Dreams" panose="020B0402020204020504" pitchFamily="34" charset="0"/>
              </a:rPr>
              <a:t>2 TL Zimt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 smtClean="0">
                <a:latin typeface="Caviar Dreams" panose="020B0402020204020504" pitchFamily="34" charset="0"/>
              </a:rPr>
              <a:t>Schokoglasur Zartbitter</a:t>
            </a:r>
          </a:p>
        </p:txBody>
      </p:sp>
    </p:spTree>
    <p:extLst>
      <p:ext uri="{BB962C8B-B14F-4D97-AF65-F5344CB8AC3E}">
        <p14:creationId xmlns:p14="http://schemas.microsoft.com/office/powerpoint/2010/main" val="3176741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2" y="0"/>
            <a:ext cx="9841076" cy="6858000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3034184" y="344556"/>
            <a:ext cx="300274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400" dirty="0" smtClean="0">
                <a:latin typeface="Yessy" panose="02000500000000000000" pitchFamily="2" charset="0"/>
                <a:ea typeface="PWChristmasfont" panose="02000603000000000000" pitchFamily="2" charset="0"/>
              </a:rPr>
              <a:t>Vanillekipferl </a:t>
            </a:r>
            <a:endParaRPr lang="de-DE" sz="4400" dirty="0">
              <a:latin typeface="Yessy" panose="02000500000000000000" pitchFamily="2" charset="0"/>
              <a:ea typeface="PWChristmasfont" panose="02000603000000000000" pitchFamily="2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675861" y="1820332"/>
            <a:ext cx="3272050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u="sng" dirty="0" smtClean="0">
                <a:latin typeface="Caviar Dreams" panose="020B0402020204020504" pitchFamily="34" charset="0"/>
              </a:rPr>
              <a:t>Teig: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>
                <a:latin typeface="Caviar Dreams" panose="020B0402020204020504" pitchFamily="34" charset="0"/>
              </a:rPr>
              <a:t>250g Mehl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>
                <a:latin typeface="Caviar Dreams" panose="020B0402020204020504" pitchFamily="34" charset="0"/>
              </a:rPr>
              <a:t>210g Butter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>
                <a:latin typeface="Caviar Dreams" panose="020B0402020204020504" pitchFamily="34" charset="0"/>
              </a:rPr>
              <a:t>100g gemahlene Mandeln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>
                <a:latin typeface="Caviar Dreams" panose="020B0402020204020504" pitchFamily="34" charset="0"/>
              </a:rPr>
              <a:t>80g Zucker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>
                <a:latin typeface="Caviar Dreams" panose="020B0402020204020504" pitchFamily="34" charset="0"/>
              </a:rPr>
              <a:t>2 </a:t>
            </a:r>
            <a:r>
              <a:rPr lang="de-DE" dirty="0" err="1" smtClean="0">
                <a:latin typeface="Caviar Dreams" panose="020B0402020204020504" pitchFamily="34" charset="0"/>
              </a:rPr>
              <a:t>Pck</a:t>
            </a:r>
            <a:r>
              <a:rPr lang="de-DE" dirty="0" smtClean="0">
                <a:latin typeface="Caviar Dreams" panose="020B0402020204020504" pitchFamily="34" charset="0"/>
              </a:rPr>
              <a:t>. guter Vanillezucker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latin typeface="Caviar Dreams" panose="020B0402020204020504" pitchFamily="34" charset="0"/>
            </a:endParaRPr>
          </a:p>
          <a:p>
            <a:r>
              <a:rPr lang="de-DE" u="sng" dirty="0" smtClean="0">
                <a:latin typeface="Caviar Dreams" panose="020B0402020204020504" pitchFamily="34" charset="0"/>
              </a:rPr>
              <a:t>Deko:</a:t>
            </a:r>
            <a:endParaRPr lang="de-DE" dirty="0" smtClean="0">
              <a:latin typeface="Caviar Dreams" panose="020B04020202040205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>
                <a:latin typeface="Caviar Dreams" panose="020B0402020204020504" pitchFamily="34" charset="0"/>
              </a:rPr>
              <a:t>½ </a:t>
            </a:r>
            <a:r>
              <a:rPr lang="de-DE" dirty="0" err="1" smtClean="0">
                <a:latin typeface="Caviar Dreams" panose="020B0402020204020504" pitchFamily="34" charset="0"/>
              </a:rPr>
              <a:t>Pck</a:t>
            </a:r>
            <a:r>
              <a:rPr lang="de-DE" dirty="0" smtClean="0">
                <a:latin typeface="Caviar Dreams" panose="020B0402020204020504" pitchFamily="34" charset="0"/>
              </a:rPr>
              <a:t>. Puderzucker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>
                <a:latin typeface="Caviar Dreams" panose="020B0402020204020504" pitchFamily="34" charset="0"/>
              </a:rPr>
              <a:t>1 </a:t>
            </a:r>
            <a:r>
              <a:rPr lang="de-DE" dirty="0" err="1" smtClean="0">
                <a:latin typeface="Caviar Dreams" panose="020B0402020204020504" pitchFamily="34" charset="0"/>
              </a:rPr>
              <a:t>Pck</a:t>
            </a:r>
            <a:r>
              <a:rPr lang="de-DE" dirty="0" smtClean="0">
                <a:latin typeface="Caviar Dreams" panose="020B0402020204020504" pitchFamily="34" charset="0"/>
              </a:rPr>
              <a:t>. guter Vanillezucker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4370211" y="1820332"/>
            <a:ext cx="485992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u="sng" dirty="0" smtClean="0">
                <a:latin typeface="Caviar Dreams" panose="020B0402020204020504" pitchFamily="34" charset="0"/>
              </a:rPr>
              <a:t>Zubereitung:</a:t>
            </a:r>
          </a:p>
          <a:p>
            <a:pPr marL="342900" indent="-342900">
              <a:buFont typeface="+mj-lt"/>
              <a:buAutoNum type="arabicPeriod"/>
            </a:pPr>
            <a:r>
              <a:rPr lang="de-DE" dirty="0" smtClean="0">
                <a:latin typeface="Caviar Dreams" panose="020B0402020204020504" pitchFamily="34" charset="0"/>
              </a:rPr>
              <a:t>Zutaten des Teigs verknete, dann 30 Min. in den Kühlschrank.</a:t>
            </a:r>
          </a:p>
          <a:p>
            <a:pPr marL="342900" indent="-342900">
              <a:buFont typeface="+mj-lt"/>
              <a:buAutoNum type="arabicPeriod"/>
            </a:pPr>
            <a:r>
              <a:rPr lang="de-DE" dirty="0" smtClean="0">
                <a:latin typeface="Caviar Dreams" panose="020B0402020204020504" pitchFamily="34" charset="0"/>
              </a:rPr>
              <a:t>In der Zwischenzeit den Puderzucker sieben und mit Vanillezucker mischen.</a:t>
            </a:r>
          </a:p>
          <a:p>
            <a:pPr marL="342900" indent="-342900">
              <a:buFont typeface="+mj-lt"/>
              <a:buAutoNum type="arabicPeriod"/>
            </a:pPr>
            <a:r>
              <a:rPr lang="de-DE" dirty="0" err="1" smtClean="0">
                <a:latin typeface="Caviar Dreams" panose="020B0402020204020504" pitchFamily="34" charset="0"/>
              </a:rPr>
              <a:t>Kipferlteig</a:t>
            </a:r>
            <a:r>
              <a:rPr lang="de-DE" dirty="0" smtClean="0">
                <a:latin typeface="Caviar Dreams" panose="020B0402020204020504" pitchFamily="34" charset="0"/>
              </a:rPr>
              <a:t> zu Rollen formen. Stücke abschneiden und Kipferl formen. Vorsicht: werden im Ofen sehr viel größer.</a:t>
            </a:r>
          </a:p>
          <a:p>
            <a:pPr marL="342900" indent="-342900">
              <a:buFont typeface="+mj-lt"/>
              <a:buAutoNum type="arabicPeriod"/>
            </a:pPr>
            <a:r>
              <a:rPr lang="de-DE" dirty="0" smtClean="0">
                <a:latin typeface="Caviar Dreams" panose="020B0402020204020504" pitchFamily="34" charset="0"/>
              </a:rPr>
              <a:t>Bei 175°C Umluft ca. 10-15 Min. backen.</a:t>
            </a:r>
          </a:p>
          <a:p>
            <a:pPr marL="342900" indent="-342900">
              <a:buFont typeface="+mj-lt"/>
              <a:buAutoNum type="arabicPeriod"/>
            </a:pPr>
            <a:r>
              <a:rPr lang="de-DE" dirty="0" smtClean="0">
                <a:latin typeface="Caviar Dreams" panose="020B0402020204020504" pitchFamily="34" charset="0"/>
              </a:rPr>
              <a:t>Lauwarm im Puderzucker wenden. </a:t>
            </a:r>
            <a:br>
              <a:rPr lang="de-DE" dirty="0" smtClean="0">
                <a:latin typeface="Caviar Dreams" panose="020B0402020204020504" pitchFamily="34" charset="0"/>
              </a:rPr>
            </a:br>
            <a:r>
              <a:rPr lang="de-DE" dirty="0" smtClean="0">
                <a:latin typeface="Caviar Dreams" panose="020B0402020204020504" pitchFamily="34" charset="0"/>
              </a:rPr>
              <a:t>Zu warm zerbröseln die Plätzchen, zu kalt haftet der Puderzucker nicht.</a:t>
            </a: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711" t="25088" r="-404" b="21460"/>
          <a:stretch/>
        </p:blipFill>
        <p:spPr>
          <a:xfrm>
            <a:off x="3958340" y="1651053"/>
            <a:ext cx="363402" cy="3633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517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832257" cy="6858000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 flipH="1">
            <a:off x="1556401" y="1177636"/>
            <a:ext cx="67194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dirty="0" smtClean="0">
                <a:latin typeface="Christmas Soul - Personal use" panose="02000500000000000000" pitchFamily="2" charset="0"/>
              </a:rPr>
              <a:t>Kaffee Kakao Plätzchen</a:t>
            </a:r>
            <a:endParaRPr lang="de-DE" sz="4000" dirty="0">
              <a:latin typeface="Christmas Soul - Personal use" panose="02000500000000000000" pitchFamily="2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 flipH="1">
            <a:off x="5433053" y="1997839"/>
            <a:ext cx="2634977" cy="34163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u="sng" dirty="0" smtClean="0">
                <a:latin typeface="Caviar Dreams" panose="020B0402020204020504" pitchFamily="34" charset="0"/>
              </a:rPr>
              <a:t>Teig: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>
                <a:latin typeface="Caviar Dreams" panose="020B0402020204020504" pitchFamily="34" charset="0"/>
              </a:rPr>
              <a:t>160g Mehl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>
                <a:latin typeface="Caviar Dreams" panose="020B0402020204020504" pitchFamily="34" charset="0"/>
              </a:rPr>
              <a:t>30g Kakao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>
                <a:latin typeface="Caviar Dreams" panose="020B0402020204020504" pitchFamily="34" charset="0"/>
              </a:rPr>
              <a:t>40g Puderzucker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>
                <a:latin typeface="Caviar Dreams" panose="020B0402020204020504" pitchFamily="34" charset="0"/>
              </a:rPr>
              <a:t>2TL Kaffeepulver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>
                <a:latin typeface="Caviar Dreams" panose="020B0402020204020504" pitchFamily="34" charset="0"/>
              </a:rPr>
              <a:t>30g Schokoraspeln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>
                <a:latin typeface="Caviar Dreams" panose="020B0402020204020504" pitchFamily="34" charset="0"/>
              </a:rPr>
              <a:t>150g Butter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latin typeface="Caviar Dreams" panose="020B0402020204020504" pitchFamily="34" charset="0"/>
            </a:endParaRPr>
          </a:p>
          <a:p>
            <a:r>
              <a:rPr lang="de-DE" u="sng" dirty="0" smtClean="0">
                <a:latin typeface="Caviar Dreams" panose="020B0402020204020504" pitchFamily="34" charset="0"/>
              </a:rPr>
              <a:t>Deko: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>
                <a:latin typeface="Caviar Dreams" panose="020B0402020204020504" pitchFamily="34" charset="0"/>
              </a:rPr>
              <a:t>Weiße Kuvertüre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>
                <a:latin typeface="Caviar Dreams" panose="020B0402020204020504" pitchFamily="34" charset="0"/>
              </a:rPr>
              <a:t>1 </a:t>
            </a:r>
            <a:r>
              <a:rPr lang="de-DE" dirty="0" err="1" smtClean="0">
                <a:latin typeface="Caviar Dreams" panose="020B0402020204020504" pitchFamily="34" charset="0"/>
              </a:rPr>
              <a:t>Pck</a:t>
            </a:r>
            <a:r>
              <a:rPr lang="de-DE" dirty="0" smtClean="0">
                <a:latin typeface="Caviar Dreams" panose="020B0402020204020504" pitchFamily="34" charset="0"/>
              </a:rPr>
              <a:t>. Schoko-Kaffeebohnen</a:t>
            </a:r>
            <a:endParaRPr lang="de-DE" dirty="0">
              <a:latin typeface="Caviar Dreams" panose="020B0402020204020504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 flipH="1">
            <a:off x="1971500" y="1997839"/>
            <a:ext cx="323780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u="sng" dirty="0" smtClean="0">
                <a:latin typeface="Caviar Dreams" panose="020B0402020204020504" pitchFamily="34" charset="0"/>
              </a:rPr>
              <a:t>Zubereitung:</a:t>
            </a:r>
          </a:p>
          <a:p>
            <a:pPr marL="342900" indent="-342900">
              <a:buFont typeface="+mj-lt"/>
              <a:buAutoNum type="arabicPeriod"/>
            </a:pPr>
            <a:r>
              <a:rPr lang="de-DE" dirty="0" smtClean="0">
                <a:latin typeface="Caviar Dreams" panose="020B0402020204020504" pitchFamily="34" charset="0"/>
              </a:rPr>
              <a:t>Alle Zutaten des Teigs verknete.</a:t>
            </a:r>
          </a:p>
          <a:p>
            <a:pPr marL="342900" indent="-342900">
              <a:buFont typeface="+mj-lt"/>
              <a:buAutoNum type="arabicPeriod"/>
            </a:pPr>
            <a:r>
              <a:rPr lang="de-DE" dirty="0" smtClean="0">
                <a:latin typeface="Caviar Dreams" panose="020B0402020204020504" pitchFamily="34" charset="0"/>
              </a:rPr>
              <a:t>3 Rollen formen. Rollen 20 Min. kalt stellen.</a:t>
            </a:r>
          </a:p>
          <a:p>
            <a:pPr marL="342900" indent="-342900">
              <a:buFont typeface="+mj-lt"/>
              <a:buAutoNum type="arabicPeriod"/>
            </a:pPr>
            <a:r>
              <a:rPr lang="de-DE" dirty="0" smtClean="0">
                <a:latin typeface="Caviar Dreams" panose="020B0402020204020504" pitchFamily="34" charset="0"/>
              </a:rPr>
              <a:t>Scheiben von der Rolle anschneiden.</a:t>
            </a:r>
          </a:p>
          <a:p>
            <a:pPr marL="342900" indent="-342900">
              <a:buFont typeface="+mj-lt"/>
              <a:buAutoNum type="arabicPeriod"/>
            </a:pPr>
            <a:r>
              <a:rPr lang="de-DE" dirty="0" smtClean="0">
                <a:latin typeface="Caviar Dreams" panose="020B0402020204020504" pitchFamily="34" charset="0"/>
              </a:rPr>
              <a:t>Bei 160°C ca. 12 Min. backen.</a:t>
            </a:r>
          </a:p>
          <a:p>
            <a:pPr marL="342900" indent="-342900">
              <a:buFont typeface="+mj-lt"/>
              <a:buAutoNum type="arabicPeriod"/>
            </a:pPr>
            <a:r>
              <a:rPr lang="de-DE" dirty="0" smtClean="0">
                <a:latin typeface="Caviar Dreams" panose="020B0402020204020504" pitchFamily="34" charset="0"/>
              </a:rPr>
              <a:t>Dekorieren</a:t>
            </a:r>
          </a:p>
        </p:txBody>
      </p:sp>
    </p:spTree>
    <p:extLst>
      <p:ext uri="{BB962C8B-B14F-4D97-AF65-F5344CB8AC3E}">
        <p14:creationId xmlns:p14="http://schemas.microsoft.com/office/powerpoint/2010/main" val="1049994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32735" y="-1421895"/>
            <a:ext cx="6854392" cy="9698182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2625440" y="1066800"/>
            <a:ext cx="46689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800" dirty="0" smtClean="0">
                <a:latin typeface="PWChristmasfont" panose="02000603000000000000" pitchFamily="2" charset="0"/>
                <a:ea typeface="PWChristmasfont" panose="02000603000000000000" pitchFamily="2" charset="0"/>
              </a:rPr>
              <a:t>Zimtsterne</a:t>
            </a:r>
            <a:endParaRPr lang="de-DE" sz="4800" dirty="0">
              <a:latin typeface="PWChristmasfont" panose="02000603000000000000" pitchFamily="2" charset="0"/>
              <a:ea typeface="PWChristmasfont" panose="02000603000000000000" pitchFamily="2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 flipH="1">
            <a:off x="1311336" y="2022492"/>
            <a:ext cx="2628208" cy="34163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u="sng" dirty="0" smtClean="0">
                <a:latin typeface="Caviar Dreams" panose="020B0402020204020504" pitchFamily="34" charset="0"/>
              </a:rPr>
              <a:t>Teig:</a:t>
            </a:r>
            <a:endParaRPr lang="de-DE" dirty="0" smtClean="0">
              <a:latin typeface="Caviar Dreams" panose="020B04020202040205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>
                <a:latin typeface="Caviar Dreams" panose="020B0402020204020504" pitchFamily="34" charset="0"/>
              </a:rPr>
              <a:t>500g gemahlene Mandeln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>
                <a:latin typeface="Caviar Dreams" panose="020B0402020204020504" pitchFamily="34" charset="0"/>
              </a:rPr>
              <a:t>300g Puderzucker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>
                <a:latin typeface="Caviar Dreams" panose="020B0402020204020504" pitchFamily="34" charset="0"/>
              </a:rPr>
              <a:t>2TL Zimt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>
                <a:latin typeface="Caviar Dreams" panose="020B0402020204020504" pitchFamily="34" charset="0"/>
              </a:rPr>
              <a:t>2 Eiweiß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>
                <a:latin typeface="Caviar Dreams" panose="020B0402020204020504" pitchFamily="34" charset="0"/>
              </a:rPr>
              <a:t>2EL Mandellikör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latin typeface="Caviar Dreams" panose="020B0402020204020504" pitchFamily="34" charset="0"/>
            </a:endParaRPr>
          </a:p>
          <a:p>
            <a:r>
              <a:rPr lang="de-DE" u="sng" dirty="0" smtClean="0">
                <a:latin typeface="Caviar Dreams" panose="020B0402020204020504" pitchFamily="34" charset="0"/>
              </a:rPr>
              <a:t>Glasur:</a:t>
            </a:r>
            <a:endParaRPr lang="de-DE" dirty="0" smtClean="0">
              <a:latin typeface="Caviar Dreams" panose="020B04020202040205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>
                <a:latin typeface="Caviar Dreams" panose="020B0402020204020504" pitchFamily="34" charset="0"/>
              </a:rPr>
              <a:t>1 Eiweiß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>
                <a:latin typeface="Caviar Dreams" panose="020B0402020204020504" pitchFamily="34" charset="0"/>
              </a:rPr>
              <a:t>125g Puderzucker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latin typeface="Caviar Dreams" panose="020B0402020204020504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 flipH="1">
            <a:off x="4128653" y="2022491"/>
            <a:ext cx="475210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u="sng" dirty="0" smtClean="0">
                <a:latin typeface="Caviar Dreams" panose="020B0402020204020504" pitchFamily="34" charset="0"/>
              </a:rPr>
              <a:t>Zubereitung:</a:t>
            </a:r>
            <a:endParaRPr lang="de-DE" dirty="0" smtClean="0">
              <a:latin typeface="Caviar Dreams" panose="020B04020202040205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de-DE" dirty="0" smtClean="0">
                <a:latin typeface="Caviar Dreams" panose="020B0402020204020504" pitchFamily="34" charset="0"/>
              </a:rPr>
              <a:t>Mandeln, Puderzucker und Zimt mischen. Eiweiß und Likör zugeben. Verkneten.</a:t>
            </a:r>
          </a:p>
          <a:p>
            <a:pPr marL="342900" indent="-342900">
              <a:buFont typeface="+mj-lt"/>
              <a:buAutoNum type="arabicPeriod"/>
            </a:pPr>
            <a:r>
              <a:rPr lang="de-DE" dirty="0" smtClean="0">
                <a:latin typeface="Caviar Dreams" panose="020B0402020204020504" pitchFamily="34" charset="0"/>
              </a:rPr>
              <a:t>Teig zwischen Backpapier ca. 1cm dick ausrollen. Sterne ausstechen, Ausstecher zwischendurch in Puderzucker tauchen.</a:t>
            </a:r>
          </a:p>
          <a:p>
            <a:pPr marL="342900" indent="-342900">
              <a:buFont typeface="+mj-lt"/>
              <a:buAutoNum type="arabicPeriod"/>
            </a:pPr>
            <a:r>
              <a:rPr lang="de-DE" dirty="0" smtClean="0">
                <a:latin typeface="Caviar Dreams" panose="020B0402020204020504" pitchFamily="34" charset="0"/>
              </a:rPr>
              <a:t>Eiweiß steif schlagen. Puderzucker nach und nach zugeben, dabei weiterschlagen.</a:t>
            </a:r>
          </a:p>
          <a:p>
            <a:pPr marL="342900" indent="-342900">
              <a:buFont typeface="+mj-lt"/>
              <a:buAutoNum type="arabicPeriod"/>
            </a:pPr>
            <a:r>
              <a:rPr lang="de-DE" dirty="0" smtClean="0">
                <a:latin typeface="Caviar Dreams" panose="020B0402020204020504" pitchFamily="34" charset="0"/>
              </a:rPr>
              <a:t>Sterne bepinseln.</a:t>
            </a:r>
          </a:p>
          <a:p>
            <a:pPr marL="342900" indent="-342900">
              <a:buFont typeface="+mj-lt"/>
              <a:buAutoNum type="arabicPeriod"/>
            </a:pPr>
            <a:r>
              <a:rPr lang="de-DE" dirty="0" smtClean="0">
                <a:latin typeface="Caviar Dreams" panose="020B0402020204020504" pitchFamily="34" charset="0"/>
              </a:rPr>
              <a:t>Auf unterster Schiene bei 150°C Ober-/ Unterhitze ca. 10-15 Min. backen.</a:t>
            </a:r>
          </a:p>
        </p:txBody>
      </p:sp>
    </p:spTree>
    <p:extLst>
      <p:ext uri="{BB962C8B-B14F-4D97-AF65-F5344CB8AC3E}">
        <p14:creationId xmlns:p14="http://schemas.microsoft.com/office/powerpoint/2010/main" val="2791301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030"/>
          <a:stretch/>
        </p:blipFill>
        <p:spPr>
          <a:xfrm>
            <a:off x="92402" y="2951018"/>
            <a:ext cx="9721196" cy="3906982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22" t="24444" r="13159" b="56566"/>
          <a:stretch/>
        </p:blipFill>
        <p:spPr>
          <a:xfrm>
            <a:off x="5324725" y="41558"/>
            <a:ext cx="4502727" cy="1302327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965231" y="6054448"/>
            <a:ext cx="72227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dirty="0" smtClean="0">
                <a:latin typeface="Christmas Soul - Personal use" panose="02000500000000000000" pitchFamily="2" charset="0"/>
              </a:rPr>
              <a:t>Orangen Schoko Kipferl</a:t>
            </a:r>
            <a:endParaRPr lang="de-DE" sz="4000" dirty="0">
              <a:latin typeface="Christmas Soul - Personal use" panose="02000500000000000000" pitchFamily="2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995051" y="1196692"/>
            <a:ext cx="6192979" cy="14773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numCol="2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>
                <a:latin typeface="Caviar Dreams" panose="020B0402020204020504" pitchFamily="34" charset="0"/>
              </a:rPr>
              <a:t>220g Mehl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>
                <a:latin typeface="Caviar Dreams" panose="020B0402020204020504" pitchFamily="34" charset="0"/>
              </a:rPr>
              <a:t>120g weiche Butter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>
                <a:latin typeface="Caviar Dreams" panose="020B0402020204020504" pitchFamily="34" charset="0"/>
              </a:rPr>
              <a:t>100g Puderzucker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>
                <a:latin typeface="Caviar Dreams" panose="020B0402020204020504" pitchFamily="34" charset="0"/>
              </a:rPr>
              <a:t>4EL Kakao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>
                <a:latin typeface="Caviar Dreams" panose="020B0402020204020504" pitchFamily="34" charset="0"/>
              </a:rPr>
              <a:t>2 Eigelb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1995051" y="2942377"/>
            <a:ext cx="676101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de-DE" dirty="0" smtClean="0">
                <a:latin typeface="Caviar Dreams" panose="020B0402020204020504" pitchFamily="34" charset="0"/>
              </a:rPr>
              <a:t>Alle Zutaten außer der Glasur verkneten</a:t>
            </a:r>
          </a:p>
          <a:p>
            <a:pPr marL="342900" indent="-342900">
              <a:buFont typeface="+mj-lt"/>
              <a:buAutoNum type="arabicPeriod"/>
            </a:pPr>
            <a:r>
              <a:rPr lang="de-DE" dirty="0" smtClean="0">
                <a:latin typeface="Caviar Dreams" panose="020B0402020204020504" pitchFamily="34" charset="0"/>
              </a:rPr>
              <a:t>Teig zu einer Rolle formen. Stücke abschneiden und zu Kipferl formen.</a:t>
            </a:r>
          </a:p>
          <a:p>
            <a:pPr marL="342900" indent="-342900">
              <a:buFont typeface="+mj-lt"/>
              <a:buAutoNum type="arabicPeriod"/>
            </a:pPr>
            <a:r>
              <a:rPr lang="de-DE" dirty="0" smtClean="0">
                <a:latin typeface="Caviar Dreams" panose="020B0402020204020504" pitchFamily="34" charset="0"/>
              </a:rPr>
              <a:t>Bei 180°C ca. 10-12 Min. backen.</a:t>
            </a:r>
          </a:p>
          <a:p>
            <a:pPr marL="342900" indent="-342900">
              <a:buFont typeface="+mj-lt"/>
              <a:buAutoNum type="arabicPeriod"/>
            </a:pPr>
            <a:r>
              <a:rPr lang="de-DE" dirty="0" smtClean="0">
                <a:latin typeface="Caviar Dreams" panose="020B0402020204020504" pitchFamily="34" charset="0"/>
              </a:rPr>
              <a:t>Kipferl auskühlen lassen, anschließend die Enden in Schokoglasur tunken.</a:t>
            </a:r>
          </a:p>
        </p:txBody>
      </p:sp>
      <p:sp>
        <p:nvSpPr>
          <p:cNvPr id="9" name="Rechteck 8"/>
          <p:cNvSpPr/>
          <p:nvPr/>
        </p:nvSpPr>
        <p:spPr>
          <a:xfrm>
            <a:off x="4650488" y="1233972"/>
            <a:ext cx="298234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Caviar Dreams" panose="020B0402020204020504" pitchFamily="34" charset="0"/>
              </a:rPr>
              <a:t>2EL Milch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Caviar Dreams" panose="020B0402020204020504" pitchFamily="34" charset="0"/>
              </a:rPr>
              <a:t>1 </a:t>
            </a:r>
            <a:r>
              <a:rPr lang="de-DE" dirty="0" err="1">
                <a:latin typeface="Caviar Dreams" panose="020B0402020204020504" pitchFamily="34" charset="0"/>
              </a:rPr>
              <a:t>Msp</a:t>
            </a:r>
            <a:r>
              <a:rPr lang="de-DE" dirty="0">
                <a:latin typeface="Caviar Dreams" panose="020B0402020204020504" pitchFamily="34" charset="0"/>
              </a:rPr>
              <a:t>. Zimt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Caviar Dreams" panose="020B0402020204020504" pitchFamily="34" charset="0"/>
              </a:rPr>
              <a:t>Abrieb von 1 Orange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Caviar Dreams" panose="020B0402020204020504" pitchFamily="34" charset="0"/>
              </a:rPr>
              <a:t>5 </a:t>
            </a:r>
            <a:r>
              <a:rPr lang="de-DE" dirty="0" err="1">
                <a:latin typeface="Caviar Dreams" panose="020B0402020204020504" pitchFamily="34" charset="0"/>
              </a:rPr>
              <a:t>Tr</a:t>
            </a:r>
            <a:r>
              <a:rPr lang="de-DE" dirty="0">
                <a:latin typeface="Caviar Dreams" panose="020B0402020204020504" pitchFamily="34" charset="0"/>
              </a:rPr>
              <a:t>. Orangenaroma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Caviar Dreams" panose="020B0402020204020504" pitchFamily="34" charset="0"/>
              </a:rPr>
              <a:t>Kuchenglasur</a:t>
            </a:r>
          </a:p>
        </p:txBody>
      </p:sp>
      <p:sp>
        <p:nvSpPr>
          <p:cNvPr id="10" name="Rechteck 9"/>
          <p:cNvSpPr/>
          <p:nvPr/>
        </p:nvSpPr>
        <p:spPr>
          <a:xfrm rot="16200000">
            <a:off x="7448757" y="1722467"/>
            <a:ext cx="11092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 smtClean="0">
                <a:latin typeface="Caviar Dreams" panose="020B0402020204020504" pitchFamily="34" charset="0"/>
              </a:rPr>
              <a:t>ZUTATEN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1103499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000"/>
            <a:ext cx="9906000" cy="6604000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3030037" y="433754"/>
            <a:ext cx="42594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 smtClean="0">
                <a:latin typeface="Christmas Soul - Personal use" panose="02000500000000000000" pitchFamily="2" charset="0"/>
                <a:ea typeface="ChristmasEve" panose="02000603000000000000" pitchFamily="2" charset="0"/>
              </a:rPr>
              <a:t>Marzipanwölkchen</a:t>
            </a:r>
            <a:endParaRPr lang="de-DE" sz="3600" dirty="0">
              <a:latin typeface="Christmas Soul - Personal use" panose="02000500000000000000" pitchFamily="2" charset="0"/>
              <a:ea typeface="ChristmasEve" panose="02000603000000000000" pitchFamily="2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3158837" y="1360473"/>
            <a:ext cx="6068290" cy="92333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numCol="2" rtlCol="0">
            <a:spAutoFit/>
          </a:bodyPr>
          <a:lstStyle/>
          <a:p>
            <a:r>
              <a:rPr lang="de-DE" u="sng" dirty="0" smtClean="0">
                <a:latin typeface="Caviar Dreams" panose="020B0402020204020504" pitchFamily="34" charset="0"/>
              </a:rPr>
              <a:t>Zutaten: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Caviar Dreams" panose="020B0402020204020504" pitchFamily="34" charset="0"/>
              </a:rPr>
              <a:t>4</a:t>
            </a:r>
            <a:r>
              <a:rPr lang="de-DE" dirty="0" smtClean="0">
                <a:latin typeface="Caviar Dreams" panose="020B0402020204020504" pitchFamily="34" charset="0"/>
              </a:rPr>
              <a:t>00g Marzipan</a:t>
            </a:r>
            <a:endParaRPr lang="de-DE" dirty="0" smtClean="0">
              <a:latin typeface="Caviar Dreams" panose="020B04020202040205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Caviar Dreams" panose="020B0402020204020504" pitchFamily="34" charset="0"/>
              </a:rPr>
              <a:t>2</a:t>
            </a:r>
            <a:r>
              <a:rPr lang="de-DE" dirty="0" smtClean="0">
                <a:latin typeface="Caviar Dreams" panose="020B0402020204020504" pitchFamily="34" charset="0"/>
              </a:rPr>
              <a:t> Eiweiß</a:t>
            </a:r>
          </a:p>
        </p:txBody>
      </p:sp>
      <p:sp>
        <p:nvSpPr>
          <p:cNvPr id="8" name="Rechteck 7"/>
          <p:cNvSpPr/>
          <p:nvPr/>
        </p:nvSpPr>
        <p:spPr>
          <a:xfrm>
            <a:off x="6012873" y="1601233"/>
            <a:ext cx="32142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>
                <a:latin typeface="Caviar Dreams" panose="020B0402020204020504" pitchFamily="34" charset="0"/>
              </a:rPr>
              <a:t>100g Puderzucker</a:t>
            </a:r>
            <a:endParaRPr lang="de-DE" dirty="0">
              <a:latin typeface="Caviar Dreams" panose="020B04020202040205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>
                <a:latin typeface="Caviar Dreams" panose="020B0402020204020504" pitchFamily="34" charset="0"/>
              </a:rPr>
              <a:t>140g gehobelte Mandeln</a:t>
            </a:r>
            <a:endParaRPr lang="de-DE" dirty="0">
              <a:latin typeface="Caviar Dreams" panose="020B0402020204020504" pitchFamily="34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4388340" y="2436106"/>
            <a:ext cx="483878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 smtClean="0">
                <a:latin typeface="Caviar Dreams" panose="020B0402020204020504" pitchFamily="34" charset="0"/>
              </a:rPr>
              <a:t>Marzipan hobeln.</a:t>
            </a:r>
          </a:p>
          <a:p>
            <a:r>
              <a:rPr lang="de-DE" dirty="0" smtClean="0">
                <a:latin typeface="Caviar Dreams" panose="020B0402020204020504" pitchFamily="34" charset="0"/>
              </a:rPr>
              <a:t>Eiweiß mit Puderzucker und Marzipan in einer Schüssel mit dem Handrührgerät zu mixen, bis eine gleichmäßige Masse entsteht.</a:t>
            </a:r>
          </a:p>
          <a:p>
            <a:endParaRPr lang="de-DE" dirty="0">
              <a:latin typeface="Caviar Dreams" panose="020B0402020204020504" pitchFamily="34" charset="0"/>
            </a:endParaRPr>
          </a:p>
          <a:p>
            <a:r>
              <a:rPr lang="de-DE" dirty="0" smtClean="0">
                <a:latin typeface="Caviar Dreams" panose="020B0402020204020504" pitchFamily="34" charset="0"/>
              </a:rPr>
              <a:t>Hände befeuchten. Ca. Walnussgroße Kugeln formen. Kugeln in Mandeln wälzen.</a:t>
            </a:r>
          </a:p>
          <a:p>
            <a:endParaRPr lang="de-DE" dirty="0">
              <a:latin typeface="Caviar Dreams" panose="020B0402020204020504" pitchFamily="34" charset="0"/>
            </a:endParaRPr>
          </a:p>
          <a:p>
            <a:r>
              <a:rPr lang="de-DE" dirty="0" smtClean="0">
                <a:latin typeface="Caviar Dreams" panose="020B0402020204020504" pitchFamily="34" charset="0"/>
              </a:rPr>
              <a:t>Backen: 150°C Ober-/Unterhitze – 20 Minuten</a:t>
            </a:r>
            <a:endParaRPr lang="de-DE" dirty="0">
              <a:latin typeface="Caviar Dreams" panose="020B04020202040205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9798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28" r="311" b="6578"/>
          <a:stretch/>
        </p:blipFill>
        <p:spPr>
          <a:xfrm>
            <a:off x="0" y="0"/>
            <a:ext cx="9866243" cy="6858000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516833" y="5526157"/>
            <a:ext cx="531267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600" dirty="0" smtClean="0">
                <a:latin typeface="Maria" panose="02000503000000000000" pitchFamily="2" charset="0"/>
              </a:rPr>
              <a:t>Erdnuss-Karamell-Makronen</a:t>
            </a:r>
            <a:endParaRPr lang="de-DE" sz="6600" dirty="0">
              <a:latin typeface="Maria" panose="02000503000000000000" pitchFamily="2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5070764" y="1022479"/>
            <a:ext cx="354314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u="sng" dirty="0" smtClean="0">
                <a:latin typeface="Caviar Dreams" panose="020B0402020204020504" pitchFamily="34" charset="0"/>
              </a:rPr>
              <a:t>Zubereitung:</a:t>
            </a:r>
            <a:endParaRPr lang="de-DE" dirty="0" smtClean="0"/>
          </a:p>
          <a:p>
            <a:pPr marL="342900" indent="-342900">
              <a:buFont typeface="+mj-lt"/>
              <a:buAutoNum type="arabicPeriod"/>
            </a:pPr>
            <a:r>
              <a:rPr lang="de-DE" dirty="0" smtClean="0">
                <a:latin typeface="Caviar Dreams" panose="020B0402020204020504" pitchFamily="34" charset="0"/>
              </a:rPr>
              <a:t>Ofen auf 160°C Ober-/ Unterhitze vorheizen</a:t>
            </a:r>
          </a:p>
          <a:p>
            <a:pPr marL="342900" indent="-342900">
              <a:buFont typeface="+mj-lt"/>
              <a:buAutoNum type="arabicPeriod"/>
            </a:pPr>
            <a:r>
              <a:rPr lang="de-DE" dirty="0" smtClean="0">
                <a:latin typeface="Caviar Dreams" panose="020B0402020204020504" pitchFamily="34" charset="0"/>
              </a:rPr>
              <a:t>Erdnüsse grob hacken</a:t>
            </a:r>
          </a:p>
          <a:p>
            <a:pPr marL="342900" indent="-342900">
              <a:buFont typeface="+mj-lt"/>
              <a:buAutoNum type="arabicPeriod"/>
            </a:pPr>
            <a:r>
              <a:rPr lang="de-DE" dirty="0" smtClean="0">
                <a:latin typeface="Caviar Dreams" panose="020B0402020204020504" pitchFamily="34" charset="0"/>
              </a:rPr>
              <a:t>Eiweiß mit einer Prise Salz steif schlagen</a:t>
            </a:r>
          </a:p>
          <a:p>
            <a:pPr marL="342900" indent="-342900">
              <a:buFont typeface="+mj-lt"/>
              <a:buAutoNum type="arabicPeriod"/>
            </a:pPr>
            <a:r>
              <a:rPr lang="de-DE" dirty="0" smtClean="0">
                <a:latin typeface="Caviar Dreams" panose="020B0402020204020504" pitchFamily="34" charset="0"/>
              </a:rPr>
              <a:t>Rohrzucker nach und nach einrieseln lassen</a:t>
            </a:r>
          </a:p>
          <a:p>
            <a:pPr marL="342900" indent="-342900">
              <a:buFont typeface="+mj-lt"/>
              <a:buAutoNum type="arabicPeriod"/>
            </a:pPr>
            <a:r>
              <a:rPr lang="de-DE" dirty="0" smtClean="0">
                <a:latin typeface="Caviar Dreams" panose="020B0402020204020504" pitchFamily="34" charset="0"/>
              </a:rPr>
              <a:t>Erdnussbutter &amp; Erdnüsse unterheben</a:t>
            </a:r>
          </a:p>
          <a:p>
            <a:pPr marL="342900" indent="-342900">
              <a:buFont typeface="+mj-lt"/>
              <a:buAutoNum type="arabicPeriod"/>
            </a:pPr>
            <a:r>
              <a:rPr lang="de-DE" dirty="0" smtClean="0">
                <a:latin typeface="Caviar Dreams" panose="020B0402020204020504" pitchFamily="34" charset="0"/>
              </a:rPr>
              <a:t>2 TL auf die Oblaten setzen</a:t>
            </a:r>
          </a:p>
          <a:p>
            <a:pPr marL="342900" indent="-342900">
              <a:buFont typeface="+mj-lt"/>
              <a:buAutoNum type="arabicPeriod"/>
            </a:pPr>
            <a:r>
              <a:rPr lang="de-DE" dirty="0" smtClean="0">
                <a:latin typeface="Caviar Dreams" panose="020B0402020204020504" pitchFamily="34" charset="0"/>
              </a:rPr>
              <a:t>20-25 Min. backen</a:t>
            </a:r>
            <a:endParaRPr lang="de-DE" dirty="0" smtClean="0">
              <a:latin typeface="Caviar Dreams" panose="020B0402020204020504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583636" y="2427238"/>
            <a:ext cx="3002220" cy="206210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sz="1600" u="sng" dirty="0" smtClean="0">
                <a:latin typeface="Caviar Dreams" panose="020B0402020204020504" pitchFamily="34" charset="0"/>
              </a:rPr>
              <a:t>Zutaten: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 smtClean="0">
                <a:latin typeface="Caviar Dreams" panose="020B0402020204020504" pitchFamily="34" charset="0"/>
              </a:rPr>
              <a:t>2 Eiweiß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 smtClean="0">
                <a:latin typeface="Caviar Dreams" panose="020B0402020204020504" pitchFamily="34" charset="0"/>
              </a:rPr>
              <a:t>100g Rohrzucker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 smtClean="0">
                <a:latin typeface="Caviar Dreams" panose="020B0402020204020504" pitchFamily="34" charset="0"/>
              </a:rPr>
              <a:t>50g Erdnussbutter </a:t>
            </a:r>
            <a:r>
              <a:rPr lang="de-DE" sz="1600" dirty="0" err="1" smtClean="0">
                <a:latin typeface="Caviar Dreams" panose="020B0402020204020504" pitchFamily="34" charset="0"/>
              </a:rPr>
              <a:t>crunchy</a:t>
            </a:r>
            <a:endParaRPr lang="de-DE" sz="1600" dirty="0" smtClean="0">
              <a:latin typeface="Caviar Dreams" panose="020B04020202040205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 smtClean="0">
                <a:latin typeface="Caviar Dreams" panose="020B0402020204020504" pitchFamily="34" charset="0"/>
              </a:rPr>
              <a:t>150g Erdnüsse (geröstet, gesalzen)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 smtClean="0">
                <a:latin typeface="Caviar Dreams" panose="020B0402020204020504" pitchFamily="34" charset="0"/>
              </a:rPr>
              <a:t>25 Oblaten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 smtClean="0">
                <a:latin typeface="Caviar Dreams" panose="020B0402020204020504" pitchFamily="34" charset="0"/>
              </a:rPr>
              <a:t>1 Prise Salz</a:t>
            </a:r>
            <a:endParaRPr lang="de-DE" sz="1600" dirty="0" smtClean="0">
              <a:latin typeface="Caviar Dreams" panose="020B04020202040205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200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861</Words>
  <Application>Microsoft Office PowerPoint</Application>
  <PresentationFormat>A4-Papier (210 x 297 mm)</PresentationFormat>
  <Paragraphs>190</Paragraphs>
  <Slides>11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23" baseType="lpstr">
      <vt:lpstr>Arial</vt:lpstr>
      <vt:lpstr>Calibri</vt:lpstr>
      <vt:lpstr>Calibri Light</vt:lpstr>
      <vt:lpstr>Caviar Dreams</vt:lpstr>
      <vt:lpstr>Christmas Soul - Personal use</vt:lpstr>
      <vt:lpstr>ChristmasEve</vt:lpstr>
      <vt:lpstr>Hi Christmas - Personal Use</vt:lpstr>
      <vt:lpstr>Maria</vt:lpstr>
      <vt:lpstr>PWChristmasfont</vt:lpstr>
      <vt:lpstr>Wingdings</vt:lpstr>
      <vt:lpstr>Yessy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Teresa</dc:creator>
  <cp:lastModifiedBy>Teresa</cp:lastModifiedBy>
  <cp:revision>27</cp:revision>
  <cp:lastPrinted>2024-11-01T07:35:51Z</cp:lastPrinted>
  <dcterms:created xsi:type="dcterms:W3CDTF">2022-11-30T10:25:14Z</dcterms:created>
  <dcterms:modified xsi:type="dcterms:W3CDTF">2024-11-01T07:35:59Z</dcterms:modified>
</cp:coreProperties>
</file>